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1370" r:id="rId2"/>
    <p:sldId id="316" r:id="rId3"/>
    <p:sldId id="257" r:id="rId4"/>
    <p:sldId id="309" r:id="rId5"/>
    <p:sldId id="312" r:id="rId6"/>
    <p:sldId id="262" r:id="rId7"/>
    <p:sldId id="313" r:id="rId8"/>
    <p:sldId id="314" r:id="rId9"/>
    <p:sldId id="263" r:id="rId10"/>
    <p:sldId id="283" r:id="rId11"/>
    <p:sldId id="289" r:id="rId12"/>
    <p:sldId id="31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5" autoAdjust="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138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65D8A9-5B87-4696-9E46-9DA3BD264860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365936-95E7-4CBD-859E-4C9033034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5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lecture  of CS-Leadership Strategies Course that is requirement of Computer Science Degree Program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E2D220-9688-473C-BF35-629F63FA6E9C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1318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862FB-A62F-854F-A073-B7771F526CFB}" type="datetimeFigureOut">
              <a:rPr lang="en-US" smtClean="0"/>
              <a:pPr/>
              <a:t>4/25/2020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5988-E379-4F4B-BE86-4F8DAC2B2D5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862FB-A62F-854F-A073-B7771F526CFB}" type="datetimeFigureOut">
              <a:rPr lang="en-US" smtClean="0"/>
              <a:pPr/>
              <a:t>4/25/2020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5988-E379-4F4B-BE86-4F8DAC2B2D5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862FB-A62F-854F-A073-B7771F526CFB}" type="datetimeFigureOut">
              <a:rPr lang="en-US" smtClean="0"/>
              <a:pPr/>
              <a:t>4/25/2020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5988-E379-4F4B-BE86-4F8DAC2B2D5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862FB-A62F-854F-A073-B7771F526CFB}" type="datetimeFigureOut">
              <a:rPr lang="en-US" smtClean="0"/>
              <a:pPr/>
              <a:t>4/25/2020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5988-E379-4F4B-BE86-4F8DAC2B2D5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862FB-A62F-854F-A073-B7771F526CFB}" type="datetimeFigureOut">
              <a:rPr lang="en-US" smtClean="0"/>
              <a:pPr/>
              <a:t>4/25/2020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5988-E379-4F4B-BE86-4F8DAC2B2D5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862FB-A62F-854F-A073-B7771F526CFB}" type="datetimeFigureOut">
              <a:rPr lang="en-US" smtClean="0"/>
              <a:pPr/>
              <a:t>4/25/2020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5988-E379-4F4B-BE86-4F8DAC2B2D5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862FB-A62F-854F-A073-B7771F526CFB}" type="datetimeFigureOut">
              <a:rPr lang="en-US" smtClean="0"/>
              <a:pPr/>
              <a:t>4/25/2020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5988-E379-4F4B-BE86-4F8DAC2B2D5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862FB-A62F-854F-A073-B7771F526CFB}" type="datetimeFigureOut">
              <a:rPr lang="en-US" smtClean="0"/>
              <a:pPr/>
              <a:t>4/25/2020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5988-E379-4F4B-BE86-4F8DAC2B2D5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862FB-A62F-854F-A073-B7771F526CFB}" type="datetimeFigureOut">
              <a:rPr lang="en-US" smtClean="0"/>
              <a:pPr/>
              <a:t>4/25/2020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5988-E379-4F4B-BE86-4F8DAC2B2D5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862FB-A62F-854F-A073-B7771F526CFB}" type="datetimeFigureOut">
              <a:rPr lang="en-US" smtClean="0"/>
              <a:pPr/>
              <a:t>4/25/2020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5988-E379-4F4B-BE86-4F8DAC2B2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862FB-A62F-854F-A073-B7771F526CFB}" type="datetimeFigureOut">
              <a:rPr lang="en-US" smtClean="0"/>
              <a:pPr/>
              <a:t>4/25/2020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175988-E379-4F4B-BE86-4F8DAC2B2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F9175988-E379-4F4B-BE86-4F8DAC2B2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421862FB-A62F-854F-A073-B7771F526CFB}" type="datetimeFigureOut">
              <a:rPr lang="en-US" smtClean="0"/>
              <a:pPr/>
              <a:t>4/25/2020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589" y="747711"/>
            <a:ext cx="1939290" cy="19507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8372" y="5891978"/>
            <a:ext cx="8355725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600" dirty="0"/>
              <a:t>University of Engineering and Technology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8210" y="3389587"/>
            <a:ext cx="82138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>
                <a:solidFill>
                  <a:schemeClr val="tx2"/>
                </a:solidFill>
              </a:rPr>
              <a:t>LEADERSHIP STRATEGIES </a:t>
            </a:r>
          </a:p>
          <a:p>
            <a:pPr algn="ctr"/>
            <a:r>
              <a:rPr lang="en-US" sz="3600" b="1" dirty="0">
                <a:solidFill>
                  <a:schemeClr val="accent1"/>
                </a:solidFill>
              </a:rPr>
              <a:t> </a:t>
            </a:r>
          </a:p>
          <a:p>
            <a:pPr algn="ctr"/>
            <a:r>
              <a:rPr lang="en-US" sz="3600" b="1" dirty="0">
                <a:solidFill>
                  <a:schemeClr val="tx2"/>
                </a:solidFill>
              </a:rPr>
              <a:t>Department of Computer Science</a:t>
            </a:r>
          </a:p>
          <a:p>
            <a:pPr algn="ctr"/>
            <a:r>
              <a:rPr lang="en-US" sz="3600" b="1" dirty="0">
                <a:solidFill>
                  <a:schemeClr val="tx2"/>
                </a:solidFill>
              </a:rPr>
              <a:t>Instructor Name: Ms. Maryam Farooq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EED08FF-8FAC-4049-A0E2-CFDB739F1D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00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84"/>
    </mc:Choice>
    <mc:Fallback xmlns="">
      <p:transition spd="slow" advTm="90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Influence is the ability to affect the behaviors of others in a particular direction.</a:t>
            </a:r>
          </a:p>
          <a:p>
            <a:r>
              <a:rPr lang="en-US" dirty="0"/>
              <a:t>Power is the potential or capacity to influence.</a:t>
            </a:r>
          </a:p>
          <a:p>
            <a:r>
              <a:rPr lang="en-US" dirty="0"/>
              <a:t>A leader’s influence outcomes of commitment, compliance, or resistance are a function of the influence tactics used.</a:t>
            </a:r>
          </a:p>
          <a:p>
            <a:r>
              <a:rPr lang="en-US" dirty="0"/>
              <a:t>Some influence tactics are ethical; some are neutral; some are unethical.</a:t>
            </a:r>
          </a:p>
          <a:p>
            <a:r>
              <a:rPr lang="en-US" dirty="0"/>
              <a:t>The most effective influence tactics are rational persuasion, inspirational appeal, and consultation.</a:t>
            </a:r>
          </a:p>
          <a:p>
            <a:r>
              <a:rPr lang="en-US" dirty="0"/>
              <a:t>The least effective influence tactics are pressure, coalition, and appealing to legitimate authority.</a:t>
            </a:r>
          </a:p>
          <a:p>
            <a:r>
              <a:rPr lang="en-US" dirty="0"/>
              <a:t>The sequencing and direction of influence tactics is important.</a:t>
            </a:r>
          </a:p>
          <a:p>
            <a:r>
              <a:rPr lang="en-US" dirty="0"/>
              <a:t>Implicit leadership theories are personal assumptions about the traits and abilities which characterize an ideal organizational leader.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1E533DEA-299A-469C-B193-CC7A06315B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60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082"/>
    </mc:Choice>
    <mc:Fallback xmlns="">
      <p:transition spd="slow" advTm="520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AD0CD-6E99-40F4-98DD-389B3B4D0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1C836-3ED3-407E-B064-2C3718B33834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19746879">
            <a:off x="1752857" y="1907962"/>
            <a:ext cx="4902268" cy="3706774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</a:rPr>
              <a:t>“The key to successful leadership today is influence, not authority.” ~ Kenneth Blanchard. 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3666AC6-5508-4623-A9A2-6844378783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3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15"/>
    </mc:Choice>
    <mc:Fallback xmlns="">
      <p:transition spd="slow" advTm="99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A86A2-E4D4-487B-A604-E0703341A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53FCD-7999-4CFC-A765-3B07465FC8CD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19635594">
            <a:off x="796980" y="2756908"/>
            <a:ext cx="7620000" cy="3544082"/>
          </a:xfrm>
        </p:spPr>
        <p:txBody>
          <a:bodyPr>
            <a:normAutofit/>
          </a:bodyPr>
          <a:lstStyle/>
          <a:p>
            <a:pPr marL="114300" indent="0" algn="ctr">
              <a:buNone/>
            </a:pPr>
            <a:r>
              <a:rPr lang="en-US" sz="5400" b="1" dirty="0" err="1">
                <a:solidFill>
                  <a:schemeClr val="tx2"/>
                </a:solidFill>
                <a:latin typeface="Algerian" panose="04020705040A02060702" pitchFamily="82" charset="0"/>
              </a:rPr>
              <a:t>Jazak</a:t>
            </a:r>
            <a:r>
              <a:rPr lang="en-US" sz="5400" b="1" dirty="0">
                <a:solidFill>
                  <a:schemeClr val="tx2"/>
                </a:solidFill>
                <a:latin typeface="Algerian" panose="04020705040A02060702" pitchFamily="82" charset="0"/>
              </a:rPr>
              <a:t> Allah </a:t>
            </a:r>
            <a:r>
              <a:rPr lang="en-US" sz="5400" b="1" dirty="0" err="1">
                <a:solidFill>
                  <a:schemeClr val="tx2"/>
                </a:solidFill>
                <a:latin typeface="Algerian" panose="04020705040A02060702" pitchFamily="82" charset="0"/>
              </a:rPr>
              <a:t>Khair</a:t>
            </a:r>
            <a:endParaRPr lang="en-US" sz="5400" b="1" dirty="0">
              <a:solidFill>
                <a:schemeClr val="tx2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207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C7053F5-FF74-4444-83D7-D12B15B501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Chapter</a:t>
            </a:r>
            <a:r>
              <a:rPr lang="en-US" dirty="0"/>
              <a:t> </a:t>
            </a:r>
            <a:r>
              <a:rPr lang="en-US" b="1" dirty="0"/>
              <a:t>Eight</a:t>
            </a:r>
            <a:br>
              <a:rPr lang="en-US" dirty="0"/>
            </a:br>
            <a:r>
              <a:rPr lang="en-US" dirty="0"/>
              <a:t>Influence Tactics </a:t>
            </a:r>
            <a:br>
              <a:rPr lang="en-US" dirty="0"/>
            </a:br>
            <a:r>
              <a:rPr lang="en-US" dirty="0"/>
              <a:t>of Leaders</a:t>
            </a:r>
            <a:br>
              <a:rPr lang="en-US" dirty="0"/>
            </a:br>
            <a:r>
              <a:rPr lang="en-US" dirty="0" err="1"/>
              <a:t>Lec</a:t>
            </a:r>
            <a:r>
              <a:rPr lang="en-US" dirty="0"/>
              <a:t> 3 ,Week#9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F9A9D8E6-0A46-4D84-B7FA-2693A22135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LEADERSHIP</a:t>
            </a:r>
          </a:p>
          <a:p>
            <a:r>
              <a:rPr lang="en-US" dirty="0"/>
              <a:t>Andrew J. </a:t>
            </a:r>
            <a:r>
              <a:rPr lang="en-US" dirty="0" err="1"/>
              <a:t>DuBrin</a:t>
            </a:r>
            <a:r>
              <a:rPr lang="en-US" dirty="0"/>
              <a:t>, 7</a:t>
            </a:r>
            <a:r>
              <a:rPr lang="en-US" baseline="30000" dirty="0"/>
              <a:t>th</a:t>
            </a:r>
            <a:r>
              <a:rPr lang="en-US" dirty="0"/>
              <a:t> Edition</a:t>
            </a:r>
          </a:p>
          <a:p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EB3EDEF2-628B-405A-8006-0BBBD64C63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4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59"/>
    </mc:Choice>
    <mc:Fallback xmlns="">
      <p:transition spd="slow" advTm="74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Describe the relationship between power and influence.</a:t>
            </a:r>
          </a:p>
          <a:p>
            <a:r>
              <a:rPr lang="en-US" sz="2400" dirty="0"/>
              <a:t>Identify a set of honest and ethical influence tactics.</a:t>
            </a:r>
          </a:p>
          <a:p>
            <a:r>
              <a:rPr lang="en-US" sz="2400" dirty="0"/>
              <a:t>Identify a set of influence tactics relatively neutral with respect to ethics and honesty.</a:t>
            </a:r>
          </a:p>
          <a:p>
            <a:r>
              <a:rPr lang="en-US" sz="2400" dirty="0"/>
              <a:t>Identify a set of dishonest and unethical influence tactics.</a:t>
            </a:r>
          </a:p>
          <a:p>
            <a:r>
              <a:rPr lang="en-US" sz="2400" dirty="0"/>
              <a:t>Summarize some empirical research about the effectiveness and sequencing of influence tactics.</a:t>
            </a:r>
          </a:p>
          <a:p>
            <a:r>
              <a:rPr lang="en-US" sz="2400" dirty="0"/>
              <a:t>Describe how implicit leadership theories are related to a leader’s ability to influence group members.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75AA3F3-1830-4791-BC07-07544B2438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79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697"/>
    </mc:Choice>
    <mc:Fallback xmlns="">
      <p:transition spd="slow" advTm="376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B58F-066C-4A5A-9976-F802F091B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Sequencing of Influence Tactics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ACF55-9FCE-4805-A080-A4E1923E1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11680"/>
            <a:ext cx="7620000" cy="4389120"/>
          </a:xfrm>
        </p:spPr>
        <p:txBody>
          <a:bodyPr/>
          <a:lstStyle/>
          <a:p>
            <a:r>
              <a:rPr lang="en-US" b="1" dirty="0"/>
              <a:t>Sequencing of Influence Tactics</a:t>
            </a:r>
            <a:endParaRPr lang="en-US" dirty="0"/>
          </a:p>
          <a:p>
            <a:pPr lvl="1"/>
            <a:r>
              <a:rPr lang="en-US" dirty="0"/>
              <a:t>In general, begin with the most positive, or least abrasive, tactic.</a:t>
            </a:r>
          </a:p>
          <a:p>
            <a:pPr lvl="1"/>
            <a:r>
              <a:rPr lang="en-US" dirty="0"/>
              <a:t>Proceed to stronger tactics to gain advantage being sought.</a:t>
            </a:r>
          </a:p>
          <a:p>
            <a:pPr lvl="1"/>
            <a:r>
              <a:rPr lang="en-US" dirty="0"/>
              <a:t>Also, begin with the low-cost, low-risk tactics.</a:t>
            </a:r>
          </a:p>
          <a:p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F1EDC337-3803-4961-B351-9472107630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54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718"/>
    </mc:Choice>
    <mc:Fallback xmlns="">
      <p:transition spd="slow" advTm="557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A7560-C105-4B13-B7A0-F6E0DF44E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Sequencing of Influence Tactics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D6CBD-7319-495E-B2BC-57E05368B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9476"/>
            <a:ext cx="7620000" cy="4431323"/>
          </a:xfrm>
        </p:spPr>
        <p:txBody>
          <a:bodyPr/>
          <a:lstStyle/>
          <a:p>
            <a:r>
              <a:rPr lang="en-US" b="1" dirty="0"/>
              <a:t>Sequencing of Influence Tactics</a:t>
            </a:r>
            <a:endParaRPr lang="en-US" dirty="0"/>
          </a:p>
          <a:p>
            <a:pPr lvl="1"/>
            <a:r>
              <a:rPr lang="en-US" dirty="0"/>
              <a:t>In general, begin with the most positive, or least abrasive, tactic.</a:t>
            </a:r>
          </a:p>
          <a:p>
            <a:pPr lvl="1"/>
            <a:r>
              <a:rPr lang="en-US" dirty="0"/>
              <a:t>Proceed to stronger tactics to gain advantage being sought.</a:t>
            </a:r>
          </a:p>
          <a:p>
            <a:pPr lvl="1"/>
            <a:r>
              <a:rPr lang="en-US" dirty="0"/>
              <a:t>Also, begin with the low-cost, low-risk tactics.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2E6A1B0-E76B-49BC-B84A-54D7536AE8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06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32"/>
    </mc:Choice>
    <mc:Fallback xmlns="">
      <p:transition spd="slow" advTm="52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Implicit Leadership Theories </a:t>
            </a:r>
            <a:br>
              <a:rPr lang="en-US" b="1" dirty="0"/>
            </a:br>
            <a:r>
              <a:rPr lang="en-US" b="1" dirty="0"/>
              <a:t>&amp; Leadership Influence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People are more likely to be influenced by leaders who match their expectations of what a leader should be.</a:t>
            </a:r>
          </a:p>
          <a:p>
            <a:endParaRPr lang="en-US" i="1" dirty="0"/>
          </a:p>
          <a:p>
            <a:r>
              <a:rPr lang="en-US" b="1" i="1" dirty="0"/>
              <a:t>Implicit leadership theories </a:t>
            </a:r>
            <a:r>
              <a:rPr lang="en-US" dirty="0"/>
              <a:t>are personal assumptions about the traits and abilities that characterize an ideal organizational leader.  As we enter the workplace, these assumptions are activated as group members interact with leaders.</a:t>
            </a:r>
          </a:p>
          <a:p>
            <a:pPr lvl="1"/>
            <a:r>
              <a:rPr lang="en-US" b="1" i="1" dirty="0"/>
              <a:t>Prototypes</a:t>
            </a:r>
            <a:r>
              <a:rPr lang="en-US" dirty="0"/>
              <a:t> are positive characterizations of a leader.</a:t>
            </a:r>
          </a:p>
          <a:p>
            <a:pPr lvl="1"/>
            <a:r>
              <a:rPr lang="en-US" b="1" i="1" dirty="0"/>
              <a:t>Antiprototypes</a:t>
            </a:r>
            <a:r>
              <a:rPr lang="en-US" dirty="0"/>
              <a:t> are traits and abilities group members do not want to see in a leader.</a:t>
            </a:r>
          </a:p>
          <a:p>
            <a:r>
              <a:rPr lang="en-US" dirty="0"/>
              <a:t>Implication is a leader who fits group members’ prototypes are more likely to influence them than a leader who fits their antiprototypes.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864F671-CAAE-46FE-8D7C-99D0AE6A98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75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768"/>
    </mc:Choice>
    <mc:Fallback xmlns="">
      <p:transition spd="slow" advTm="667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4580A-B0B3-41E4-B7F0-D6A0382EE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Implicit Leadership Theories </a:t>
            </a:r>
            <a:br>
              <a:rPr lang="en-US" b="1" dirty="0"/>
            </a:br>
            <a:r>
              <a:rPr lang="en-US" b="1" dirty="0"/>
              <a:t>&amp; Leadership Influence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804E705-88D9-41C4-9F9A-F0C05F100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4800600"/>
          </a:xfrm>
        </p:spPr>
        <p:txBody>
          <a:bodyPr>
            <a:normAutofit fontScale="85000" lnSpcReduction="20000"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People are more likely to be influenced by leaders who match their expectations of what a leader should be.</a:t>
            </a:r>
          </a:p>
          <a:p>
            <a:pPr algn="just">
              <a:lnSpc>
                <a:spcPct val="150000"/>
              </a:lnSpc>
            </a:pPr>
            <a:endParaRPr lang="en-US" i="1" dirty="0"/>
          </a:p>
          <a:p>
            <a:pPr algn="just">
              <a:lnSpc>
                <a:spcPct val="150000"/>
              </a:lnSpc>
            </a:pPr>
            <a:r>
              <a:rPr lang="en-US" b="1" i="1" dirty="0"/>
              <a:t>Implicit leadership theories </a:t>
            </a:r>
            <a:r>
              <a:rPr lang="en-US" dirty="0"/>
              <a:t>are personal assumptions about the traits and abilities that characterize an ideal organizational leader.  As we enter the workplace, these assumptions are activated as group members interact with leaders.</a:t>
            </a:r>
          </a:p>
          <a:p>
            <a:pPr lvl="1" algn="just">
              <a:lnSpc>
                <a:spcPct val="150000"/>
              </a:lnSpc>
            </a:pPr>
            <a:r>
              <a:rPr lang="en-US" b="1" i="1" dirty="0"/>
              <a:t>Prototypes</a:t>
            </a:r>
            <a:r>
              <a:rPr lang="en-US" dirty="0"/>
              <a:t> are positive characterizations of a leader.</a:t>
            </a:r>
          </a:p>
          <a:p>
            <a:pPr lvl="1" algn="just">
              <a:lnSpc>
                <a:spcPct val="150000"/>
              </a:lnSpc>
            </a:pPr>
            <a:r>
              <a:rPr lang="en-US" b="1" i="1" dirty="0"/>
              <a:t>Antiprototypes</a:t>
            </a:r>
            <a:r>
              <a:rPr lang="en-US" dirty="0"/>
              <a:t> are traits and abilities group members do not want to see in a leader.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Implication is a leader who fits group members’ prototypes are more likely to influence them than a leader who fits their antiprototypes.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3F286DF-BD5E-403D-BCB1-C89CBA9620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00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777"/>
    </mc:Choice>
    <mc:Fallback xmlns="">
      <p:transition spd="slow" advTm="427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DF282-86A6-4E26-86A9-D9CF02B8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Implicit Leadership Theories </a:t>
            </a:r>
            <a:br>
              <a:rPr lang="en-US" b="1" dirty="0"/>
            </a:br>
            <a:r>
              <a:rPr lang="en-US" b="1" dirty="0"/>
              <a:t>&amp; Leadership Influence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C7B3135-E802-4A93-B401-E2E290BC3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4800600"/>
          </a:xfrm>
        </p:spPr>
        <p:txBody>
          <a:bodyPr>
            <a:normAutofit fontScale="85000" lnSpcReduction="20000"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People are more likely to be influenced by leaders who match their expectations of what a leader should be.</a:t>
            </a:r>
          </a:p>
          <a:p>
            <a:pPr algn="just">
              <a:lnSpc>
                <a:spcPct val="150000"/>
              </a:lnSpc>
            </a:pPr>
            <a:endParaRPr lang="en-US" i="1" dirty="0"/>
          </a:p>
          <a:p>
            <a:pPr algn="just">
              <a:lnSpc>
                <a:spcPct val="150000"/>
              </a:lnSpc>
            </a:pPr>
            <a:r>
              <a:rPr lang="en-US" b="1" i="1" dirty="0"/>
              <a:t>Implicit leadership theories </a:t>
            </a:r>
            <a:r>
              <a:rPr lang="en-US" dirty="0"/>
              <a:t>are personal assumptions about the traits and abilities that characterize an ideal organizational leader.  As we enter the workplace, these assumptions are activated as group members interact with leaders.</a:t>
            </a:r>
          </a:p>
          <a:p>
            <a:pPr lvl="1" algn="just">
              <a:lnSpc>
                <a:spcPct val="150000"/>
              </a:lnSpc>
            </a:pPr>
            <a:r>
              <a:rPr lang="en-US" b="1" i="1" dirty="0"/>
              <a:t>Prototypes</a:t>
            </a:r>
            <a:r>
              <a:rPr lang="en-US" dirty="0"/>
              <a:t> are positive characterizations of a leader.</a:t>
            </a:r>
          </a:p>
          <a:p>
            <a:pPr lvl="1" algn="just">
              <a:lnSpc>
                <a:spcPct val="150000"/>
              </a:lnSpc>
            </a:pPr>
            <a:r>
              <a:rPr lang="en-US" b="1" i="1" dirty="0"/>
              <a:t>Antiprototypes</a:t>
            </a:r>
            <a:r>
              <a:rPr lang="en-US" dirty="0"/>
              <a:t> are traits and abilities group members do not want to see in a leader.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Implication is a leader who fits group members’ prototypes are more likely to influence them than a leader who fits their antiprototypes.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CB3238C1-6F41-42AD-B3B5-F971C025FE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8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13"/>
    </mc:Choice>
    <mc:Fallback xmlns="">
      <p:transition spd="slow" advTm="99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Implicit Leadership Theory Dimensions</a:t>
            </a:r>
          </a:p>
        </p:txBody>
      </p:sp>
      <p:pic>
        <p:nvPicPr>
          <p:cNvPr id="4" name="Content Placeholder 3" descr="Figure 8.3.jpg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7200" y="2784244"/>
            <a:ext cx="7620000" cy="2432511"/>
          </a:xfr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CD0F13C-8258-4614-9656-B856B9C044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21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493"/>
    </mc:Choice>
    <mc:Fallback xmlns="">
      <p:transition spd="slow" advTm="274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1271</TotalTime>
  <Words>664</Words>
  <Application>Microsoft Office PowerPoint</Application>
  <PresentationFormat>On-screen Show (4:3)</PresentationFormat>
  <Paragraphs>60</Paragraphs>
  <Slides>12</Slides>
  <Notes>1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Algerian</vt:lpstr>
      <vt:lpstr>Arial</vt:lpstr>
      <vt:lpstr>Calibri</vt:lpstr>
      <vt:lpstr>Cambria</vt:lpstr>
      <vt:lpstr>Adjacency</vt:lpstr>
      <vt:lpstr>PowerPoint Presentation</vt:lpstr>
      <vt:lpstr>Chapter Eight Influence Tactics  of Leaders Lec 3 ,Week#9</vt:lpstr>
      <vt:lpstr>Learning Objectives</vt:lpstr>
      <vt:lpstr>Sequencing of Influence Tactics</vt:lpstr>
      <vt:lpstr>Sequencing of Influence Tactics</vt:lpstr>
      <vt:lpstr>Implicit Leadership Theories  &amp; Leadership Influence</vt:lpstr>
      <vt:lpstr>Implicit Leadership Theories  &amp; Leadership Influence</vt:lpstr>
      <vt:lpstr>Implicit Leadership Theories  &amp; Leadership Influence</vt:lpstr>
      <vt:lpstr>Implicit Leadership Theory Dimensions</vt:lpstr>
      <vt:lpstr>Summary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Eight Influence Tactics  of Leaders</dc:title>
  <dc:creator>Jane Murtaugh</dc:creator>
  <cp:lastModifiedBy>Maryam Farooq</cp:lastModifiedBy>
  <cp:revision>150</cp:revision>
  <dcterms:created xsi:type="dcterms:W3CDTF">2011-10-25T22:46:22Z</dcterms:created>
  <dcterms:modified xsi:type="dcterms:W3CDTF">2020-04-24T19:19:18Z</dcterms:modified>
</cp:coreProperties>
</file>